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42A10-AE5F-4D8D-A742-E3FDAA074F64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5710F-994C-4C05-BBF8-D4B8F60C3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00166" y="0"/>
            <a:ext cx="650085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95791"/>
            <a:ext cx="9144000" cy="64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979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LARANGAN PESERTA DIDIK.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53975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meninggalkan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/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tanpa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izin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53975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melakukan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kegiatan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bertentangan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dengan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norma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hukum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agama,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masyarakat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53975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Membawa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barang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luar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kebutuhan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belajar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alat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komunikasi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Apabila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tetap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membawa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segala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resiko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kehilangan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kerusakan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menjadi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tanggung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jawab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pribadi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53975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memiliki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SIM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kelengkapan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kendaraan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mengendarai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kendaraan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bermotor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30275" marR="0" lvl="1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623888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membawa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menggunakan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mengedarkan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87475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Rokok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87475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Narkoba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87475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Minuman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keras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sejenisnya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memabukkan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87475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Senjata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tajam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87475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Serta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barang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lain yang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berhubungan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dengan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kegiatan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30275" marR="0" lvl="1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  <a:tabLst>
                <a:tab pos="623888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melakukan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intimidasi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(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fisik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psikis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), bullying,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SARA.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30275" marR="0" lvl="1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  <a:tabLst>
                <a:tab pos="623888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Merusak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sarana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prasarana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022553"/>
            <a:ext cx="91440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118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HAK PESERTA DIDIK.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619125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51180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Presensi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kehadiran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atur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sesuai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kebijakan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daerah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19125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51180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menggunakan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sarana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prasarana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setelah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mendapat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izin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19125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51180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mendapat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perlakuan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sama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19125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51180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mengikuti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kegiatan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sekolah;dan</a:t>
            </a:r>
            <a:endParaRPr lang="en-US" sz="3200" dirty="0"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  <a:p>
            <a:pPr marL="619125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51180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mendapatkan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pelajaran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agama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sesuai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dianutnya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604" y="1571612"/>
            <a:ext cx="6016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BENTUK - BENTUK PELANGGARAN</a:t>
            </a:r>
          </a:p>
        </p:txBody>
      </p:sp>
      <p:sp>
        <p:nvSpPr>
          <p:cNvPr id="3" name="Rectangle 2"/>
          <p:cNvSpPr/>
          <p:nvPr/>
        </p:nvSpPr>
        <p:spPr>
          <a:xfrm>
            <a:off x="2571736" y="2928934"/>
            <a:ext cx="39749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dirty="0"/>
              <a:t>SIKAP PERILAKU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472" y="239481"/>
          <a:ext cx="7858180" cy="6361064"/>
        </p:xfrm>
        <a:graphic>
          <a:graphicData uri="http://schemas.openxmlformats.org/drawingml/2006/table">
            <a:tbl>
              <a:tblPr/>
              <a:tblGrid>
                <a:gridCol w="7858180"/>
              </a:tblGrid>
              <a:tr h="474875">
                <a:tc>
                  <a:txBody>
                    <a:bodyPr/>
                    <a:lstStyle/>
                    <a:p>
                      <a:pPr marL="101600">
                        <a:spcBef>
                          <a:spcPts val="890"/>
                        </a:spcBef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NO	BENTUK</a:t>
                      </a:r>
                      <a:r>
                        <a:rPr lang="en-US" sz="1800" b="1" spc="-10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b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PELANGGARAN</a:t>
                      </a:r>
                      <a:endParaRPr lang="en-US" sz="16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59703">
                <a:tc>
                  <a:txBody>
                    <a:bodyPr/>
                    <a:lstStyle/>
                    <a:p>
                      <a:pPr marL="173355">
                        <a:lnSpc>
                          <a:spcPts val="136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73355">
                        <a:lnSpc>
                          <a:spcPts val="136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1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Tidak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membawa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buku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sesuai</a:t>
                      </a:r>
                      <a:r>
                        <a:rPr lang="en-US" sz="1800" spc="-35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jadwal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.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44">
                <a:tc>
                  <a:txBody>
                    <a:bodyPr/>
                    <a:lstStyle/>
                    <a:p>
                      <a:pPr marL="173355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73355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2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Membuat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kegaduhan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di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kelas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atau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di</a:t>
                      </a:r>
                      <a:r>
                        <a:rPr lang="en-US" sz="1800" spc="-5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.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795">
                <a:tc>
                  <a:txBody>
                    <a:bodyPr/>
                    <a:lstStyle/>
                    <a:p>
                      <a:pPr marL="173355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73355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3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Mencoret-coret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atau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mengotori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dinding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,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pintu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,</a:t>
                      </a:r>
                      <a:r>
                        <a:rPr lang="en-US" sz="1800" spc="-65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meja</a:t>
                      </a:r>
                      <a:r>
                        <a:rPr lang="en-US" sz="1800" dirty="0" smtClean="0">
                          <a:latin typeface="Arial"/>
                          <a:ea typeface="Arial"/>
                        </a:rPr>
                        <a:t>, 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Arial"/>
                          <a:ea typeface="Arial"/>
                        </a:rPr>
                        <a:t>kursi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,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pagar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.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173355">
                        <a:lnSpc>
                          <a:spcPct val="62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73355">
                        <a:lnSpc>
                          <a:spcPct val="62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4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Membawa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atau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bermain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kartu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remi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dan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domino</a:t>
                      </a:r>
                      <a:r>
                        <a:rPr lang="en-US" sz="1800" spc="-5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di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.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67">
                <a:tc>
                  <a:txBody>
                    <a:bodyPr/>
                    <a:lstStyle/>
                    <a:p>
                      <a:pPr marL="173355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73355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5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Memparkir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sepeda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/motor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tidak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pada</a:t>
                      </a:r>
                      <a:r>
                        <a:rPr lang="en-US" sz="1800" spc="-35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tempatnya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.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67">
                <a:tc>
                  <a:txBody>
                    <a:bodyPr/>
                    <a:lstStyle/>
                    <a:p>
                      <a:pPr marL="173355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73355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6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Bermain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bola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di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koridor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dan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di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dalam</a:t>
                      </a:r>
                      <a:r>
                        <a:rPr lang="en-US" sz="1800" spc="-35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kelas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.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01">
                <a:tc>
                  <a:txBody>
                    <a:bodyPr/>
                    <a:lstStyle/>
                    <a:p>
                      <a:pPr marL="173355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73355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7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Menyontek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67">
                <a:tc>
                  <a:txBody>
                    <a:bodyPr/>
                    <a:lstStyle/>
                    <a:p>
                      <a:pPr marL="173355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73355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8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Melindungi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teman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yang</a:t>
                      </a:r>
                      <a:r>
                        <a:rPr lang="en-US" sz="1800" spc="-2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bersalah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.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01">
                <a:tc>
                  <a:txBody>
                    <a:bodyPr/>
                    <a:lstStyle/>
                    <a:p>
                      <a:pPr marL="173355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73355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9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Menghidupkan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handphone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waktu</a:t>
                      </a:r>
                      <a:r>
                        <a:rPr lang="en-US" sz="1800" spc="-1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KBM.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49">
                <a:tc>
                  <a:txBody>
                    <a:bodyPr/>
                    <a:lstStyle/>
                    <a:p>
                      <a:pPr marL="132080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10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Berpacaran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di</a:t>
                      </a:r>
                      <a:r>
                        <a:rPr lang="en-US" sz="1800" spc="-2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.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518">
                <a:tc>
                  <a:txBody>
                    <a:bodyPr/>
                    <a:lstStyle/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11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Berperilaku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jorok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atau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asusila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baik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didalam</a:t>
                      </a:r>
                      <a:r>
                        <a:rPr lang="en-US" sz="1800" spc="-5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mauapun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Arial"/>
                          <a:ea typeface="Arial"/>
                        </a:rPr>
                        <a:t>diluar</a:t>
                      </a:r>
                      <a:r>
                        <a:rPr lang="en-US" sz="1800" dirty="0" smtClean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sekolah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01">
                <a:tc>
                  <a:txBody>
                    <a:bodyPr/>
                    <a:lstStyle/>
                    <a:p>
                      <a:pPr marL="132080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8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12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Merayakan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ulang</a:t>
                      </a:r>
                      <a:r>
                        <a:rPr lang="en-US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tahun</a:t>
                      </a:r>
                      <a:r>
                        <a:rPr lang="en-US" sz="1800" spc="-1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Arial"/>
                        </a:rPr>
                        <a:t>berlebihan</a:t>
                      </a:r>
                      <a:endParaRPr lang="en-US" sz="16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00034" y="71414"/>
          <a:ext cx="8286808" cy="6750599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265969">
                <a:tc>
                  <a:txBody>
                    <a:bodyPr/>
                    <a:lstStyle/>
                    <a:p>
                      <a:pPr marL="132080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400" dirty="0" smtClean="0">
                          <a:latin typeface="Arial"/>
                          <a:ea typeface="Arial"/>
                        </a:rPr>
                        <a:t>13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Menyalahgunakan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uang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SPP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atau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uang</a:t>
                      </a:r>
                      <a:r>
                        <a:rPr lang="en-US" sz="1400" spc="-3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.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69">
                <a:tc>
                  <a:txBody>
                    <a:bodyPr/>
                    <a:lstStyle/>
                    <a:p>
                      <a:pPr marL="132080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400" dirty="0" smtClean="0">
                          <a:latin typeface="Arial"/>
                          <a:ea typeface="Arial"/>
                        </a:rPr>
                        <a:t>14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Membawa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atau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membunyikan</a:t>
                      </a:r>
                      <a:r>
                        <a:rPr lang="en-US" sz="1400" spc="-1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petasan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.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69">
                <a:tc>
                  <a:txBody>
                    <a:bodyPr/>
                    <a:lstStyle/>
                    <a:p>
                      <a:pPr marL="132080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400" dirty="0" smtClean="0">
                          <a:latin typeface="Arial"/>
                          <a:ea typeface="Arial"/>
                        </a:rPr>
                        <a:t>15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Membuat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surat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izin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palsu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.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69">
                <a:tc>
                  <a:txBody>
                    <a:bodyPr/>
                    <a:lstStyle/>
                    <a:p>
                      <a:pPr marL="132080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400" dirty="0" smtClean="0">
                          <a:latin typeface="Arial"/>
                          <a:ea typeface="Arial"/>
                        </a:rPr>
                        <a:t>16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Meloncat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jendela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dan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pagar</a:t>
                      </a:r>
                      <a:r>
                        <a:rPr lang="en-US" sz="1400" spc="-2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.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69">
                <a:tc>
                  <a:txBody>
                    <a:bodyPr/>
                    <a:lstStyle/>
                    <a:p>
                      <a:pPr marL="132080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400" dirty="0" smtClean="0">
                          <a:latin typeface="Arial"/>
                          <a:ea typeface="Arial"/>
                        </a:rPr>
                        <a:t>17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Merusak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sarana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dan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prasarana</a:t>
                      </a:r>
                      <a:r>
                        <a:rPr lang="en-US" sz="1400" spc="-4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.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84">
                <a:tc>
                  <a:txBody>
                    <a:bodyPr/>
                    <a:lstStyle/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400" dirty="0" smtClean="0">
                          <a:latin typeface="Arial"/>
                          <a:ea typeface="Arial"/>
                        </a:rPr>
                        <a:t>18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Bertindak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tidak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sopan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/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melecehkan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Kepala</a:t>
                      </a:r>
                      <a:r>
                        <a:rPr lang="en-US" sz="1400" spc="-6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,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Arial"/>
                        </a:rPr>
                        <a:t>guru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dan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karyawan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.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84">
                <a:tc>
                  <a:txBody>
                    <a:bodyPr/>
                    <a:lstStyle/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400" dirty="0" smtClean="0">
                          <a:latin typeface="Arial"/>
                          <a:ea typeface="Arial"/>
                        </a:rPr>
                        <a:t>19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Mengancam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/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mengintimidasi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teman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sekelas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/</a:t>
                      </a:r>
                      <a:r>
                        <a:rPr lang="en-US" sz="1400" spc="-65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teman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/>
                          <a:ea typeface="Arial"/>
                        </a:rPr>
                        <a:t>Sekolah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84">
                <a:tc>
                  <a:txBody>
                    <a:bodyPr/>
                    <a:lstStyle/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400" dirty="0" smtClean="0">
                          <a:latin typeface="Arial"/>
                          <a:ea typeface="Arial"/>
                        </a:rPr>
                        <a:t>20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Mengancam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/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mengintimidasi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Kepala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, guru</a:t>
                      </a:r>
                      <a:r>
                        <a:rPr lang="en-US" sz="1400" spc="-8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dan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/>
                          <a:ea typeface="Arial"/>
                        </a:rPr>
                        <a:t>karyawan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.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84">
                <a:tc>
                  <a:txBody>
                    <a:bodyPr/>
                    <a:lstStyle/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400" dirty="0" smtClean="0">
                          <a:latin typeface="Arial"/>
                          <a:ea typeface="Arial"/>
                        </a:rPr>
                        <a:t>21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Membawa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/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merokok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saat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masih</a:t>
                      </a:r>
                      <a:r>
                        <a:rPr lang="en-US" sz="14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mengenakan</a:t>
                      </a:r>
                      <a:r>
                        <a:rPr lang="en-US" sz="1400" spc="-7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Arial"/>
                        </a:rPr>
                        <a:t>seragam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/>
                          <a:ea typeface="Arial"/>
                        </a:rPr>
                        <a:t>Sekolah</a:t>
                      </a:r>
                      <a:endParaRPr lang="en-US" sz="12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84">
                <a:tc>
                  <a:txBody>
                    <a:bodyPr/>
                    <a:lstStyle/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6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Arial"/>
                        </a:rPr>
                        <a:t>22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Menyalahgunakan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media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sosial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yang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merugikan</a:t>
                      </a:r>
                      <a:r>
                        <a:rPr lang="en-US" sz="1600" spc="-55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pihak</a:t>
                      </a:r>
                      <a:endParaRPr lang="en-US" sz="1400" dirty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Arial"/>
                        </a:rPr>
                        <a:t>lain 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yang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berhubungan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dengan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sekolah</a:t>
                      </a:r>
                      <a:endParaRPr lang="en-US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84">
                <a:tc>
                  <a:txBody>
                    <a:bodyPr/>
                    <a:lstStyle/>
                    <a:p>
                      <a:pPr marL="132080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6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ts val="13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Arial"/>
                        </a:rPr>
                        <a:t>23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Berjudi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dalam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bentuk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apapun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di</a:t>
                      </a:r>
                      <a:r>
                        <a:rPr lang="en-US" sz="1600" spc="-3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.</a:t>
                      </a:r>
                      <a:endParaRPr lang="en-US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84">
                <a:tc>
                  <a:txBody>
                    <a:bodyPr/>
                    <a:lstStyle/>
                    <a:p>
                      <a:pPr marL="132080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16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ts val="136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Arial"/>
                        </a:rPr>
                        <a:t>24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Membawa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senjata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tajam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,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senjata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api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dsb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.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di</a:t>
                      </a:r>
                      <a:r>
                        <a:rPr lang="en-US" sz="1600" spc="-6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.</a:t>
                      </a:r>
                      <a:endParaRPr lang="en-US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84">
                <a:tc>
                  <a:txBody>
                    <a:bodyPr/>
                    <a:lstStyle/>
                    <a:p>
                      <a:pPr marL="4978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Arial"/>
                          <a:ea typeface="Arial"/>
                        </a:rPr>
                        <a:t>Terlibat</a:t>
                      </a:r>
                      <a:r>
                        <a:rPr lang="en-US" sz="1600" dirty="0" smtClean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langsung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maupun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tidak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langsung</a:t>
                      </a:r>
                      <a:endParaRPr lang="en-US" sz="1400" dirty="0">
                        <a:latin typeface="Arial"/>
                        <a:ea typeface="Arial"/>
                      </a:endParaRPr>
                    </a:p>
                    <a:p>
                      <a:pPr marL="497840" marR="474345" indent="-36576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600" dirty="0">
                          <a:latin typeface="Arial"/>
                          <a:ea typeface="Arial"/>
                        </a:rPr>
                        <a:t>25	</a:t>
                      </a:r>
                      <a:endParaRPr lang="en-US" sz="1600" dirty="0" smtClean="0">
                        <a:latin typeface="Arial"/>
                        <a:ea typeface="Arial"/>
                      </a:endParaRPr>
                    </a:p>
                    <a:p>
                      <a:pPr marL="497840" marR="474345" indent="-36576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Arial"/>
                        </a:rPr>
                        <a:t>       </a:t>
                      </a:r>
                      <a:r>
                        <a:rPr lang="en-US" sz="1600" dirty="0" err="1" smtClean="0">
                          <a:latin typeface="Arial"/>
                          <a:ea typeface="Arial"/>
                        </a:rPr>
                        <a:t>perkelahian</a:t>
                      </a:r>
                      <a:r>
                        <a:rPr lang="en-US" sz="1600" dirty="0" smtClean="0">
                          <a:latin typeface="Arial"/>
                          <a:ea typeface="Arial"/>
                        </a:rPr>
                        <a:t>/</a:t>
                      </a:r>
                      <a:r>
                        <a:rPr lang="en-US" sz="1600" dirty="0" err="1" smtClean="0">
                          <a:latin typeface="Arial"/>
                          <a:ea typeface="Arial"/>
                        </a:rPr>
                        <a:t>tawuran</a:t>
                      </a:r>
                      <a:r>
                        <a:rPr lang="en-US" sz="1600" dirty="0" smtClean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di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,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di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luar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600" spc="-115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atau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antar</a:t>
                      </a:r>
                      <a:r>
                        <a:rPr lang="en-US" sz="1600" spc="-1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Arial"/>
                        </a:rPr>
                        <a:t>sekolah</a:t>
                      </a:r>
                      <a:r>
                        <a:rPr lang="en-US" sz="1600" dirty="0">
                          <a:latin typeface="Arial"/>
                          <a:ea typeface="Arial"/>
                        </a:rPr>
                        <a:t>.</a:t>
                      </a:r>
                      <a:endParaRPr lang="en-US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7158" y="357166"/>
          <a:ext cx="8286808" cy="5717589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432668">
                <a:tc>
                  <a:txBody>
                    <a:bodyPr/>
                    <a:lstStyle/>
                    <a:p>
                      <a:pPr marL="132080">
                        <a:lnSpc>
                          <a:spcPct val="62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20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ct val="62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2000" dirty="0" smtClean="0">
                          <a:latin typeface="Arial"/>
                          <a:ea typeface="Arial"/>
                        </a:rPr>
                        <a:t>26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Mengikuti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aliran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/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perkumpulan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/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geng</a:t>
                      </a:r>
                      <a:r>
                        <a:rPr lang="en-US" sz="2000" spc="-55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terlarang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/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Komunitas</a:t>
                      </a:r>
                      <a:endParaRPr lang="en-US" sz="2000" dirty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/>
                          <a:ea typeface="Arial"/>
                        </a:rPr>
                        <a:t>LGBT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dan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radikalisme</a:t>
                      </a:r>
                      <a:endParaRPr lang="en-US" sz="20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84">
                <a:tc>
                  <a:txBody>
                    <a:bodyPr/>
                    <a:lstStyle/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2000" dirty="0" smtClean="0">
                        <a:latin typeface="Arial"/>
                        <a:ea typeface="Arial"/>
                      </a:endParaRPr>
                    </a:p>
                    <a:p>
                      <a:pPr marL="132080">
                        <a:lnSpc>
                          <a:spcPct val="62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2000" dirty="0" smtClean="0">
                          <a:latin typeface="Arial"/>
                          <a:ea typeface="Arial"/>
                        </a:rPr>
                        <a:t>27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Membawa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,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menggunakan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atau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mengedarkan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miras</a:t>
                      </a:r>
                      <a:r>
                        <a:rPr lang="en-US" sz="2000" spc="-7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dan</a:t>
                      </a:r>
                      <a:endParaRPr lang="en-US" sz="2000" dirty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Arial"/>
                          <a:ea typeface="Arial"/>
                        </a:rPr>
                        <a:t>Narkoba</a:t>
                      </a:r>
                      <a:endParaRPr lang="en-US" sz="2000" dirty="0" smtClean="0">
                        <a:latin typeface="Arial"/>
                        <a:ea typeface="Arial"/>
                      </a:endParaRPr>
                    </a:p>
                    <a:p>
                      <a:pPr marL="497840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77">
                <a:tc>
                  <a:txBody>
                    <a:bodyPr/>
                    <a:lstStyle/>
                    <a:p>
                      <a:pPr marL="4978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Arial"/>
                          <a:ea typeface="Arial"/>
                        </a:rPr>
                        <a:t>Membawa</a:t>
                      </a:r>
                      <a:r>
                        <a:rPr lang="en-US" sz="2000" dirty="0" smtClean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dan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/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atau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membuat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VCD Porno,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buku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porno,</a:t>
                      </a:r>
                    </a:p>
                    <a:p>
                      <a:pPr marL="497840" marR="187960" indent="-36576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2000" dirty="0" smtClean="0">
                        <a:latin typeface="Arial"/>
                        <a:ea typeface="Arial"/>
                      </a:endParaRPr>
                    </a:p>
                    <a:p>
                      <a:pPr marL="497840" marR="187960" indent="-36576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r>
                        <a:rPr lang="en-US" sz="2000" dirty="0" smtClean="0">
                          <a:latin typeface="Arial"/>
                          <a:ea typeface="Arial"/>
                        </a:rPr>
                        <a:t>28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	</a:t>
                      </a:r>
                      <a:r>
                        <a:rPr lang="en-US" sz="2000" dirty="0" err="1" smtClean="0">
                          <a:latin typeface="Arial"/>
                          <a:ea typeface="Arial"/>
                        </a:rPr>
                        <a:t>majalah</a:t>
                      </a:r>
                      <a:r>
                        <a:rPr lang="en-US" sz="2000" dirty="0" smtClean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porno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atau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sesuatu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yang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berbau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pornografi</a:t>
                      </a:r>
                      <a:r>
                        <a:rPr lang="en-US" sz="2000" spc="-145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dan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Arial"/>
                        </a:rPr>
                        <a:t>pornoaksi</a:t>
                      </a:r>
                      <a:r>
                        <a:rPr lang="en-US" sz="2000" dirty="0">
                          <a:latin typeface="Arial"/>
                          <a:ea typeface="Arial"/>
                        </a:rPr>
                        <a:t>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77">
                <a:tc>
                  <a:txBody>
                    <a:bodyPr/>
                    <a:lstStyle/>
                    <a:p>
                      <a:pPr marL="95250" lvl="1" indent="0"/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0" lvl="1" indent="0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 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Mencuri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		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77">
                <a:tc>
                  <a:txBody>
                    <a:bodyPr/>
                    <a:lstStyle/>
                    <a:p>
                      <a:pPr marL="552450" lvl="1" indent="-457200">
                        <a:buAutoNum type="arabicPeriod" startAt="30"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Memalsukan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stempel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edaran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tanda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552450" lvl="1" indent="-457200">
                        <a:buNone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guru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497840" marR="187960" indent="-36576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20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77">
                <a:tc>
                  <a:txBody>
                    <a:bodyPr/>
                    <a:lstStyle/>
                    <a:p>
                      <a:pPr marL="171450" lvl="1" indent="0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Terlibat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tindakan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kriminal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mencemarkan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nama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77">
                <a:tc>
                  <a:txBody>
                    <a:bodyPr/>
                    <a:lstStyle/>
                    <a:p>
                      <a:pPr marL="497840" marR="187960" lvl="1" indent="-365760" algn="l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7840" algn="l"/>
                        </a:tabLst>
                        <a:defRPr/>
                      </a:pP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97840" marR="187960" lvl="1" indent="-365760" algn="l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7840" algn="l"/>
                        </a:tabLst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32. 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Terbukti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hamil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menghamili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97840" marR="187960" indent="-36576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20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77">
                <a:tc>
                  <a:txBody>
                    <a:bodyPr/>
                    <a:lstStyle/>
                    <a:p>
                      <a:pPr marL="497840" marR="187960" indent="-365760" algn="l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7840" algn="l"/>
                        </a:tabLst>
                        <a:defRPr/>
                      </a:pP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97840" marR="187960" indent="-365760" algn="l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7840" algn="l"/>
                        </a:tabLst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Terbukti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menikah</a:t>
                      </a:r>
                      <a:endParaRPr lang="en-US" sz="2000" dirty="0" smtClean="0">
                        <a:latin typeface="Arial"/>
                        <a:ea typeface="Arial"/>
                      </a:endParaRPr>
                    </a:p>
                    <a:p>
                      <a:pPr marL="497840" marR="187960" indent="-36576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497840" algn="l"/>
                        </a:tabLst>
                      </a:pPr>
                      <a:endParaRPr lang="en-US" sz="20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72547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KERAJINAN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58" y="1071546"/>
          <a:ext cx="7429552" cy="5182900"/>
        </p:xfrm>
        <a:graphic>
          <a:graphicData uri="http://schemas.openxmlformats.org/drawingml/2006/table">
            <a:tbl>
              <a:tblPr/>
              <a:tblGrid>
                <a:gridCol w="785818"/>
                <a:gridCol w="6643734"/>
              </a:tblGrid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NO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52425" indent="0" algn="l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BENTUK PELANGGARAN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1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terlambat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		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2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pelajaran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tanpa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izin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3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Meninggalkan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tanpa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izin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4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kantin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jam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pelajaran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5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89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melaksanakan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piket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7K.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6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Tidur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pelajaran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berlangsung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7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membawa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buku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berkaitan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pelajaran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754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8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Pulang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sebelum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waktunya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tanpa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izin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9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tanpa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keterangan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	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10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upacara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11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Arial"/>
                        </a:rPr>
                        <a:t>12</a:t>
                      </a:r>
                      <a:endParaRPr lang="en-US" sz="18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ekstrakurikuler</a:t>
                      </a:r>
                      <a:endParaRPr lang="en-US" sz="1800" dirty="0" smtClean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2910" y="857232"/>
          <a:ext cx="7500990" cy="5882640"/>
        </p:xfrm>
        <a:graphic>
          <a:graphicData uri="http://schemas.openxmlformats.org/drawingml/2006/table">
            <a:tbl>
              <a:tblPr/>
              <a:tblGrid>
                <a:gridCol w="606089"/>
                <a:gridCol w="6894901"/>
              </a:tblGrid>
              <a:tr h="398780">
                <a:tc>
                  <a:txBody>
                    <a:bodyPr/>
                    <a:lstStyle/>
                    <a:p>
                      <a:pPr marL="109855" algn="ctr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NO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00125" algn="ctr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BENTUK PELANGGARAN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1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berseragam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2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memasukkan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baju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3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Melipat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baju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baju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dikancingkan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4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Seragam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dicoret-coret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	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5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Celana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rok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bawah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dikelim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6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Celana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rok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sobek</a:t>
                      </a:r>
                      <a:endParaRPr lang="en-US" sz="20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7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memakai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kaos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kaki.</a:t>
                      </a:r>
                      <a:endParaRPr lang="en-US" sz="20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8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Memakai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kaos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kaki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	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kamis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putih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jum’at-sabtu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hitam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).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9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memakai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ikat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pinggang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10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Memakai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ikat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pinggang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hitam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11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Seragam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atribut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lengkap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12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memakai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sepatu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hitam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olah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raga ).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109855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Arial"/>
                        </a:rPr>
                        <a:t>13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Berambut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panjang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terurai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putri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).</a:t>
                      </a:r>
                      <a:endParaRPr lang="en-US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52" y="181253"/>
            <a:ext cx="30718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34975" algn="l"/>
                <a:tab pos="436563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KERAPIAN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/>
              <a:t>FASE/TAHAPAN PENANGANAN </a:t>
            </a:r>
            <a:r>
              <a:rPr lang="en-US" b="1" dirty="0" smtClean="0"/>
              <a:t>PELANGGARAN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58" y="1000108"/>
          <a:ext cx="8501122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050"/>
                <a:gridCol w="1840156"/>
                <a:gridCol w="58579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KATEGORI PELANGGARAN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TINDAK LANJUT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Pelanggaran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Peringatan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Pelanggaran</a:t>
                      </a:r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Peringatan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tangan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Pelanggaran</a:t>
                      </a:r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Peringatan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kemudian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mengundang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norang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membuat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surat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pernyataan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Pelanggaran</a:t>
                      </a:r>
                      <a:r>
                        <a:rPr lang="en-US" dirty="0" smtClean="0"/>
                        <a:t>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Peringatan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Pelanggaran</a:t>
                      </a:r>
                      <a:r>
                        <a:rPr lang="en-US" dirty="0" smtClean="0"/>
                        <a:t>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Peringatan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tangan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Pelanggaran</a:t>
                      </a:r>
                      <a:r>
                        <a:rPr lang="en-US" dirty="0" smtClean="0"/>
                        <a:t>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Peringatan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kemudian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mengundang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norang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membuat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surat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pernyataan</a:t>
                      </a:r>
                      <a:r>
                        <a:rPr lang="en-US" baseline="0" dirty="0" smtClean="0"/>
                        <a:t> 2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Pelanggaran</a:t>
                      </a:r>
                      <a:r>
                        <a:rPr lang="en-US" dirty="0" smtClean="0"/>
                        <a:t> 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Peringatan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Pelanggaran</a:t>
                      </a:r>
                      <a:r>
                        <a:rPr lang="en-US" dirty="0" smtClean="0"/>
                        <a:t> 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Peringatan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tangan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Pelanggaran</a:t>
                      </a:r>
                      <a:r>
                        <a:rPr lang="en-US" dirty="0" smtClean="0"/>
                        <a:t> 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Peringatan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kemudian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mengundang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norang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membuat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surat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pernyataan</a:t>
                      </a:r>
                      <a:r>
                        <a:rPr lang="en-US" baseline="0" dirty="0" smtClean="0"/>
                        <a:t> 3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membina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putra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putrinya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Pelanggaran</a:t>
                      </a:r>
                      <a:r>
                        <a:rPr lang="en-US" dirty="0" smtClean="0"/>
                        <a:t>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Sekolah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menyerahkan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kembali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putra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putrinya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dibina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sendiri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TATA TERTIB PESERTA DIDIK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SMA NEGERI 1 TEMPEH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TAHUN PELAJARAN </a:t>
            </a:r>
            <a:r>
              <a:rPr lang="en-US" b="1" dirty="0" smtClean="0"/>
              <a:t>201</a:t>
            </a:r>
            <a:r>
              <a:rPr lang="id-ID" b="1" dirty="0" smtClean="0"/>
              <a:t>9</a:t>
            </a:r>
            <a:r>
              <a:rPr lang="en-US" b="1" dirty="0" smtClean="0"/>
              <a:t>/20</a:t>
            </a:r>
            <a:r>
              <a:rPr lang="id-ID" b="1" dirty="0" smtClean="0"/>
              <a:t>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75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979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Dasar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Hukum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811213" marR="0" lvl="1" indent="-541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Undang-undang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No. 20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Tahun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2003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tentang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Sistem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Pendidikan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Nasional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11213" marR="0" lvl="1" indent="-541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Peraturan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Pemerintah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No. 19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Tahun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2005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tentang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standar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Nasional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Pendidikan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pasal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52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poin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G;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11213" marR="0" lvl="1" indent="-541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Permendikbud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No. 45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Tahun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2014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tentang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pakaian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seragam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11213" marR="0" lvl="1" indent="-541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Undang-undang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No. 24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Tahun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2009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tentang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Bendera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Bahasa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lambang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Negara.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" y="310149"/>
            <a:ext cx="9144000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979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HAL MASUK SEKOLAH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Bel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masuk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dibunyikan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pukul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06.45 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hadir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15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menit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sebelum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bel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berbunyi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Sebelum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memulai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pembelajaran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berdoa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bersama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dilanjutkan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menyanyikan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lagu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Indonesia Raya 3 stanza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dengan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sikap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sempurna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literasi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selama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15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menit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Jam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belajar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dimulai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	: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	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Senin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s.d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Kamis</a:t>
            </a:r>
            <a:r>
              <a:rPr lang="en-US" sz="30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: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Pukul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06.45 – 15.30 (Jam I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s.d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X) 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0" indent="-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	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Jum’at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	:	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Pukul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06.45 – 14.00 (Jam I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s.d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VII) </a:t>
            </a:r>
          </a:p>
          <a:p>
            <a:pPr marL="539750" marR="0" lvl="0" indent="-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en-US" sz="30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4.	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dinyatakan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terlambat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jika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datang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setelah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bel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masuk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dibunyikan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 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44" y="252970"/>
            <a:ext cx="878687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975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539750" algn="l"/>
              </a:tabLst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datang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terlambat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wajib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lapor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pada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petugas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piket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dengan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menerima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konsekuensi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>
                <a:tab pos="539750" algn="l"/>
              </a:tabLst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masuk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karena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sakit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atau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keperluan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penting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lain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wajib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memberi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informasi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tertulis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dari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orang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tua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/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wali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paling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lambat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2 (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dua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hari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setelah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tanggal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masuk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Apabila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informasi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tertulis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diterima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lebih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dari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2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hari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dianggap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atau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dicatat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alpa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(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membolos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>
                <a:tab pos="539750" algn="l"/>
              </a:tabLst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boleh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meninggalkan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kelas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selama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jam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pelajaran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berlangsung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sebelum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mendapat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izin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dari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guru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kelas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disertai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surat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permohonan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izin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>
                <a:tab pos="539750" algn="l"/>
              </a:tabLst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boleh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meninggalkan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selama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jam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pelajaran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berlangsung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sebelum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mendapat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izin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dari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guru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kelas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guru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piket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wakil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kepala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>
                <a:tab pos="539750" algn="l"/>
              </a:tabLst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Kegiatan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pembelajaran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diakhiri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dengan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doa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menyanyikan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salah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satu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lagu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daerah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/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nasional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147923"/>
            <a:ext cx="91440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83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KEWAJIBAN PESERTA DIDIK.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623888" marR="0" lvl="1" indent="-623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23888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wajib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menghormati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Kepala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guru,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staf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TU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karyawan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23888" marR="0" lvl="1" indent="-623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23888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ikut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bertanggung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jawab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terselenggaranya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kebersihan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keindahan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kelestarian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lingkungan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keamanan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kelancaran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jalannya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pelajaran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23888" marR="0" lvl="1" indent="-623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23888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wajib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menumbuhkan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memelihara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rasa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kekeluargaan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sesama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warga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-71462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19138" marR="0" lvl="1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>
                <a:tab pos="719138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memakai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seragam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atribut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ditentukan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913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A.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Pakaian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436688" marR="0" lvl="1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>
                <a:tab pos="1349375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Pakaian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seragam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nasional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putih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abu-abu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pakaian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dikenakan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belajar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jenis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model,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warnanya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berlaku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secara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nasional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lang="en-US" sz="2000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1893888" marR="0" lvl="1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lphaLcParenR"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Pakaian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seragam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nasional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dikenakan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Senin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Selasa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lain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pelaksanaan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Upacara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Bendera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1893888" marR="0" lvl="1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lphaLcParenR"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Upacara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Bendera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dilengkapi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topi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pet,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ikat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pinggang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warna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hitam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sesuai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warna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seragam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masing-masing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jenjang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dilengkapi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logo tut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wuri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handayani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bagian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depan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topi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433513" marR="0" lvl="1" indent="-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 startAt="2"/>
              <a:tabLst>
                <a:tab pos="1433513" algn="l"/>
              </a:tabLst>
            </a:pPr>
            <a:r>
              <a:rPr lang="id-ID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Pada hari Jumat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mengenakan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pakaian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seragam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kepramukaan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diatur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masing-masing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lang="en-US" sz="2000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1433513" marR="0" lvl="1" indent="-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 startAt="2"/>
              <a:tabLst>
                <a:tab pos="1433513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Pakaian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seragam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pakaian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seragam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bercirikan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karakteristik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dikenakan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id-ID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Rabu dan Kamis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rangka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meningkatkan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kebanggaan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terhadap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lang="en-US" sz="2000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1433513" marR="0" lvl="1" indent="-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 startAt="2"/>
              <a:tabLst>
                <a:tab pos="1433513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Atribut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kelengkapan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pakaian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seragam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nasional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menunjukkan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identitas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masing-masing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terdiri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badge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organisasi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kesiswaan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badge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putih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badge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badge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kabupaten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kota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314525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2"/>
              <a:tabLst>
                <a:tab pos="1516063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Sepatu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Kaos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Kaki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7150" algn="l"/>
                <a:tab pos="2868613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Senin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Jumat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	: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sepatu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hitam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kaos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kaki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putih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7150" algn="l"/>
                <a:tab pos="2868613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Selasa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Kamis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	: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sepatu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warna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bebas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kaos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kaki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putih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3"/>
              <a:tabLst>
                <a:tab pos="1516063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Rambut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Make up :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	Putra :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76313" marR="0" lvl="1" indent="-519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lphaUcPeriod"/>
              <a:tabLst>
                <a:tab pos="893763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Berambut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pendek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rapi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gondrong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dicat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warna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serta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gundul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ada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garis-garisnya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juga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dimodel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panjang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bagian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belakangnya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76313" marR="0" lvl="1" indent="-519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lphaUcPeriod"/>
              <a:tabLst>
                <a:tab pos="893763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memakai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anting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tindik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tato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kalung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gelang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rantai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disaku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	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Putri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: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Berkerudung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/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berjilbab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(yang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beragama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Islam).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Rambut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disisir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rapi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boleh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dicat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warna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disambung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(yang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beragama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selain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Islam).</a:t>
            </a:r>
            <a:endParaRPr lang="en-US" sz="2200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9144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memakai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perhiasan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berlebihan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tato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tindik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telinga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lebih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1 (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satu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).</a:t>
            </a:r>
            <a:endParaRPr lang="en-US" sz="2200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9144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Alis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dicukur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memakai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kosmetik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berlebihan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</a:p>
          <a:p>
            <a:pPr marL="9144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Tidak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diperbolehkan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pakai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cat kuku.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59507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96900" marR="0" lvl="1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Penggunaan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HP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diatur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sesuai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kondisi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daerah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masing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masing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969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wajib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mengikuti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kegiatan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diselenggarakan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oleh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969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Peserta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didik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mengikuti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1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kegiatan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ekskul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wajib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(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kepramukaan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1-2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kegiatan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ekstra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pilihan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ada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969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Mengembangkan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rasa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ikut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memiliki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memelihara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sarana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prasarana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inventaris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kelas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yang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ada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969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Menjaga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nama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baik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baik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dalam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maupun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luar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sekolah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</a:p>
          <a:p>
            <a:pPr marL="5969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539750" algn="l"/>
              </a:tabLst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Menjaga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kebersihan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ketertiban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masing-masing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kelas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953</Words>
  <Application>Microsoft Office PowerPoint</Application>
  <PresentationFormat>On-screen Show (4:3)</PresentationFormat>
  <Paragraphs>262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TATA TERTIB PESERTA DIDIK SMA NEGERI 1 TEMPEH TAHUN PELAJARAN 2019/2020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  KERAJINAN </vt:lpstr>
      <vt:lpstr>Slide 18</vt:lpstr>
      <vt:lpstr>Slide 19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Windows User</cp:lastModifiedBy>
  <cp:revision>18</cp:revision>
  <dcterms:created xsi:type="dcterms:W3CDTF">2018-07-12T10:05:26Z</dcterms:created>
  <dcterms:modified xsi:type="dcterms:W3CDTF">2019-07-06T00:21:26Z</dcterms:modified>
</cp:coreProperties>
</file>